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257" r:id="rId3"/>
    <p:sldId id="258" r:id="rId4"/>
    <p:sldId id="262" r:id="rId5"/>
    <p:sldId id="259" r:id="rId6"/>
    <p:sldId id="261" r:id="rId7"/>
    <p:sldId id="310" r:id="rId8"/>
    <p:sldId id="356" r:id="rId9"/>
    <p:sldId id="311" r:id="rId10"/>
    <p:sldId id="312" r:id="rId11"/>
    <p:sldId id="346" r:id="rId12"/>
    <p:sldId id="313" r:id="rId13"/>
    <p:sldId id="314" r:id="rId14"/>
    <p:sldId id="315" r:id="rId15"/>
    <p:sldId id="316" r:id="rId16"/>
    <p:sldId id="318" r:id="rId17"/>
    <p:sldId id="317" r:id="rId18"/>
    <p:sldId id="319" r:id="rId19"/>
    <p:sldId id="381" r:id="rId20"/>
    <p:sldId id="322" r:id="rId21"/>
    <p:sldId id="357" r:id="rId22"/>
    <p:sldId id="323" r:id="rId23"/>
    <p:sldId id="324" r:id="rId24"/>
    <p:sldId id="325" r:id="rId25"/>
    <p:sldId id="326" r:id="rId26"/>
    <p:sldId id="327" r:id="rId27"/>
    <p:sldId id="380" r:id="rId28"/>
    <p:sldId id="345" r:id="rId29"/>
    <p:sldId id="358" r:id="rId30"/>
    <p:sldId id="359" r:id="rId31"/>
    <p:sldId id="360" r:id="rId32"/>
    <p:sldId id="361" r:id="rId33"/>
    <p:sldId id="363" r:id="rId34"/>
    <p:sldId id="366" r:id="rId35"/>
    <p:sldId id="367" r:id="rId36"/>
    <p:sldId id="368" r:id="rId37"/>
    <p:sldId id="382" r:id="rId38"/>
    <p:sldId id="383" r:id="rId39"/>
    <p:sldId id="384" r:id="rId40"/>
    <p:sldId id="385" r:id="rId41"/>
    <p:sldId id="386" r:id="rId42"/>
    <p:sldId id="387" r:id="rId43"/>
    <p:sldId id="388" r:id="rId44"/>
    <p:sldId id="389" r:id="rId45"/>
    <p:sldId id="378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699E"/>
    <a:srgbClr val="282B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131" autoAdjust="0"/>
    <p:restoredTop sz="94660"/>
  </p:normalViewPr>
  <p:slideViewPr>
    <p:cSldViewPr>
      <p:cViewPr>
        <p:scale>
          <a:sx n="90" d="100"/>
          <a:sy n="90" d="100"/>
        </p:scale>
        <p:origin x="-1632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B9278-8FE3-5C45-B543-CD2683E1EB8B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555443-7E17-9745-AFFC-EB3B94A89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846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146AB-3AC4-400D-8B48-4B4AB0CFDCF9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r>
              <a:rPr lang="en-US" dirty="0" smtClean="0"/>
              <a:t>88</a:t>
            </a:r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72B37-50A9-4952-B1CF-DB620B8D70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646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572000"/>
            <a:ext cx="8305800" cy="1524000"/>
          </a:xfrm>
        </p:spPr>
        <p:txBody>
          <a:bodyPr/>
          <a:lstStyle>
            <a:lvl1pPr algn="ctr">
              <a:defRPr b="1">
                <a:solidFill>
                  <a:srgbClr val="45699E"/>
                </a:solidFill>
              </a:defRPr>
            </a:lvl1pPr>
          </a:lstStyle>
          <a:p>
            <a:r>
              <a:rPr lang="en-US" dirty="0" smtClean="0"/>
              <a:t>Cisco X End User Training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343400"/>
            <a:ext cx="5105400" cy="7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838200" y="2819400"/>
            <a:ext cx="37429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rgbClr val="282B6D"/>
                </a:solidFill>
              </a:rPr>
              <a:t>Welcome!</a:t>
            </a:r>
            <a:endParaRPr lang="en-US" sz="6600" dirty="0">
              <a:solidFill>
                <a:srgbClr val="282B6D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0"/>
            <a:ext cx="4343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04800"/>
            <a:ext cx="7086600" cy="1143000"/>
          </a:xfrm>
          <a:noFill/>
        </p:spPr>
        <p:txBody>
          <a:bodyPr/>
          <a:lstStyle>
            <a:lvl1pPr algn="ctr">
              <a:defRPr b="1">
                <a:solidFill>
                  <a:srgbClr val="282B6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defRPr b="1"/>
            </a:lvl1pPr>
            <a:lvl2pPr>
              <a:buClr>
                <a:srgbClr val="282B6D"/>
              </a:buClr>
              <a:buFont typeface="Arial" pitchFamily="34" charset="0"/>
              <a:buChar char="•"/>
              <a:defRPr/>
            </a:lvl2pPr>
            <a:lvl3pPr>
              <a:buClr>
                <a:srgbClr val="45699E"/>
              </a:buClr>
              <a:buFont typeface="Arial" pitchFamily="34" charset="0"/>
              <a:buChar char="−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64008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3999"/>
            <a:ext cx="6705600" cy="80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7372" y="-7372"/>
            <a:ext cx="1680707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 rot="10800000" flipV="1">
            <a:off x="4343400" y="2133600"/>
            <a:ext cx="4379913" cy="1689099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4400">
                <a:solidFill>
                  <a:srgbClr val="282B6D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Module Title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4191000"/>
            <a:ext cx="4343400" cy="7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00200"/>
            <a:ext cx="4638675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64008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>
            <a:lvl1pPr algn="ctr">
              <a:defRPr b="1">
                <a:solidFill>
                  <a:srgbClr val="282B6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defRPr sz="2800"/>
            </a:lvl1pPr>
            <a:lvl2pPr>
              <a:buClr>
                <a:srgbClr val="282B6D"/>
              </a:buClr>
              <a:buFont typeface="Arial" pitchFamily="34" charset="0"/>
              <a:buChar char="•"/>
              <a:defRPr sz="2400"/>
            </a:lvl2pPr>
            <a:lvl3pPr>
              <a:buClr>
                <a:srgbClr val="282B6D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defRPr sz="2800"/>
            </a:lvl1pPr>
            <a:lvl2pPr>
              <a:buClr>
                <a:srgbClr val="282B6D"/>
              </a:buClr>
              <a:buFont typeface="Arial" pitchFamily="34" charset="0"/>
              <a:buChar char="•"/>
              <a:defRPr sz="2400"/>
            </a:lvl2pPr>
            <a:lvl3pPr>
              <a:buClr>
                <a:srgbClr val="282B6D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6400800" cy="365125"/>
          </a:xfrm>
        </p:spPr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3999"/>
            <a:ext cx="6705600" cy="80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7372" y="-7372"/>
            <a:ext cx="1680707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/>
          <a:lstStyle>
            <a:lvl1pPr algn="ctr">
              <a:defRPr b="1">
                <a:solidFill>
                  <a:srgbClr val="282B6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3999"/>
            <a:ext cx="6705600" cy="80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7372" y="-7372"/>
            <a:ext cx="1680707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64008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7372" y="-7372"/>
            <a:ext cx="1680707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6400800" cy="365125"/>
          </a:xfrm>
        </p:spPr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343400"/>
            <a:ext cx="5105400" cy="7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381000" y="2819400"/>
            <a:ext cx="4495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282B6D"/>
                </a:solidFill>
              </a:rPr>
              <a:t>Thank You!</a:t>
            </a:r>
            <a:endParaRPr lang="en-US" sz="6600" dirty="0">
              <a:solidFill>
                <a:srgbClr val="282B6D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0"/>
            <a:ext cx="4343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1600" y="6356350"/>
            <a:ext cx="640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282B6D"/>
        </a:buClr>
        <a:buFont typeface="Arial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282B6D"/>
        </a:buClr>
        <a:buFont typeface="Arial" pitchFamily="34" charset="0"/>
        <a:buChar char="−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Cisco 7841</a:t>
            </a:r>
            <a:br>
              <a:rPr lang="en-US" dirty="0" smtClean="0"/>
            </a:br>
            <a:r>
              <a:rPr lang="en-US" dirty="0" smtClean="0"/>
              <a:t>End User Training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Phone Screen </a:t>
            </a:r>
            <a:br>
              <a:rPr lang="en-US" dirty="0" smtClean="0"/>
            </a:br>
            <a:r>
              <a:rPr lang="en-US" dirty="0" smtClean="0"/>
              <a:t>and Call Icons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0"/>
            <a:ext cx="555307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715000" y="3810000"/>
          <a:ext cx="2354580" cy="1437132"/>
        </p:xfrm>
        <a:graphic>
          <a:graphicData uri="http://schemas.openxmlformats.org/drawingml/2006/table">
            <a:tbl>
              <a:tblPr/>
              <a:tblGrid>
                <a:gridCol w="811530"/>
                <a:gridCol w="154305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Calibri"/>
                          <a:ea typeface="Calibri"/>
                          <a:cs typeface="Times New Roman"/>
                        </a:rPr>
                        <a:t>Icon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Calibri"/>
                          <a:ea typeface="Calibri"/>
                          <a:cs typeface="Times New Roman"/>
                        </a:rPr>
                        <a:t>Status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Line in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Use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Line on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Hold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3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81000" cy="381000"/>
          </a:xfrm>
          <a:prstGeom prst="rect">
            <a:avLst/>
          </a:prstGeom>
          <a:noFill/>
        </p:spPr>
      </p:pic>
      <p:pic>
        <p:nvPicPr>
          <p:cNvPr id="103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57200" cy="457200"/>
          </a:xfrm>
          <a:prstGeom prst="rect">
            <a:avLst/>
          </a:prstGeom>
          <a:noFill/>
        </p:spPr>
      </p:pic>
      <p:pic>
        <p:nvPicPr>
          <p:cNvPr id="17" name="Picture 1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4191000"/>
            <a:ext cx="378373" cy="378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4724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Solid green: Active call.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     Flashing green: Held call.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     Flashing amber: Incoming call.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     Solid red: Shared line in use.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States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52600"/>
            <a:ext cx="528076" cy="30956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</p:pic>
      <p:sp>
        <p:nvSpPr>
          <p:cNvPr id="11" name="Rounded Rectangle 10"/>
          <p:cNvSpPr/>
          <p:nvPr/>
        </p:nvSpPr>
        <p:spPr>
          <a:xfrm>
            <a:off x="595312" y="1833562"/>
            <a:ext cx="228600" cy="762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819400"/>
            <a:ext cx="528076" cy="30956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</p:pic>
      <p:sp>
        <p:nvSpPr>
          <p:cNvPr id="13" name="Rounded Rectangle 12"/>
          <p:cNvSpPr/>
          <p:nvPr/>
        </p:nvSpPr>
        <p:spPr>
          <a:xfrm>
            <a:off x="595312" y="2900362"/>
            <a:ext cx="228600" cy="7620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86200"/>
            <a:ext cx="528076" cy="30956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</p:pic>
      <p:sp>
        <p:nvSpPr>
          <p:cNvPr id="15" name="Rounded Rectangle 14"/>
          <p:cNvSpPr/>
          <p:nvPr/>
        </p:nvSpPr>
        <p:spPr>
          <a:xfrm>
            <a:off x="595312" y="3967162"/>
            <a:ext cx="228600" cy="762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953000"/>
            <a:ext cx="528076" cy="30956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</p:pic>
      <p:sp>
        <p:nvSpPr>
          <p:cNvPr id="17" name="Rounded Rectangle 16"/>
          <p:cNvSpPr/>
          <p:nvPr/>
        </p:nvSpPr>
        <p:spPr>
          <a:xfrm>
            <a:off x="595312" y="5033962"/>
            <a:ext cx="228600" cy="762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Hold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place a call on hold:</a:t>
            </a:r>
          </a:p>
          <a:p>
            <a:pPr lvl="1"/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Hold</a:t>
            </a:r>
            <a:r>
              <a:rPr lang="en-US" dirty="0" smtClean="0"/>
              <a:t> button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To retrieve a held call:</a:t>
            </a:r>
          </a:p>
          <a:p>
            <a:pPr lvl="1"/>
            <a:r>
              <a:rPr lang="en-US" dirty="0"/>
              <a:t>Press the </a:t>
            </a:r>
            <a:r>
              <a:rPr lang="en-US" b="1" dirty="0">
                <a:solidFill>
                  <a:srgbClr val="45699E"/>
                </a:solidFill>
              </a:rPr>
              <a:t>Hold</a:t>
            </a:r>
            <a:r>
              <a:rPr lang="en-US" dirty="0"/>
              <a:t> </a:t>
            </a:r>
            <a:r>
              <a:rPr lang="en-US" dirty="0" smtClean="0"/>
              <a:t>button</a:t>
            </a:r>
            <a:br>
              <a:rPr lang="en-US" dirty="0" smtClean="0"/>
            </a:br>
            <a:r>
              <a:rPr lang="en-US" dirty="0" smtClean="0"/>
              <a:t>Press </a:t>
            </a:r>
            <a:r>
              <a:rPr lang="en-US" dirty="0"/>
              <a:t>the </a:t>
            </a:r>
            <a:r>
              <a:rPr lang="en-US" b="1" dirty="0">
                <a:solidFill>
                  <a:srgbClr val="45699E"/>
                </a:solidFill>
              </a:rPr>
              <a:t>Resume</a:t>
            </a:r>
            <a:r>
              <a:rPr lang="en-US" dirty="0"/>
              <a:t> </a:t>
            </a:r>
            <a:r>
              <a:rPr lang="en-US" dirty="0" err="1"/>
              <a:t>softkey</a:t>
            </a:r>
            <a:r>
              <a:rPr lang="en-US" dirty="0"/>
              <a:t> </a:t>
            </a:r>
            <a:r>
              <a:rPr lang="en-US" i="1" u="sng" dirty="0" smtClean="0"/>
              <a:t>or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Press </a:t>
            </a:r>
            <a:r>
              <a:rPr lang="en-US" dirty="0"/>
              <a:t>the flashing green line </a:t>
            </a:r>
            <a:r>
              <a:rPr lang="en-US" dirty="0" smtClean="0"/>
              <a:t>button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Placing a Second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place a second call on the same line:</a:t>
            </a:r>
          </a:p>
          <a:p>
            <a:pPr lvl="1"/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Hold</a:t>
            </a:r>
            <a:r>
              <a:rPr lang="en-US" dirty="0" smtClean="0"/>
              <a:t> button</a:t>
            </a:r>
          </a:p>
          <a:p>
            <a:pPr lvl="1"/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New Call </a:t>
            </a:r>
            <a:r>
              <a:rPr lang="en-US" dirty="0" smtClean="0"/>
              <a:t>softkey</a:t>
            </a:r>
          </a:p>
          <a:p>
            <a:pPr lvl="1"/>
            <a:r>
              <a:rPr lang="en-US" dirty="0" smtClean="0"/>
              <a:t>Dial the number</a:t>
            </a:r>
          </a:p>
          <a:p>
            <a:pPr lvl="1"/>
            <a:endParaRPr lang="en-US" dirty="0"/>
          </a:p>
          <a:p>
            <a:r>
              <a:rPr lang="en-US" dirty="0"/>
              <a:t>To disconnect from second call and return to first:</a:t>
            </a:r>
          </a:p>
          <a:p>
            <a:pPr lvl="1"/>
            <a:r>
              <a:rPr lang="en-US" dirty="0"/>
              <a:t>Press the </a:t>
            </a:r>
            <a:r>
              <a:rPr lang="en-US" b="1" dirty="0">
                <a:solidFill>
                  <a:srgbClr val="45699E"/>
                </a:solidFill>
              </a:rPr>
              <a:t>End Cal</a:t>
            </a:r>
            <a:r>
              <a:rPr lang="en-US" dirty="0">
                <a:solidFill>
                  <a:srgbClr val="45699E"/>
                </a:solidFill>
              </a:rPr>
              <a:t>l</a:t>
            </a:r>
            <a:r>
              <a:rPr lang="en-US" dirty="0"/>
              <a:t> </a:t>
            </a:r>
            <a:r>
              <a:rPr lang="en-US" dirty="0" err="1"/>
              <a:t>softkey</a:t>
            </a:r>
            <a:endParaRPr lang="en-US" dirty="0"/>
          </a:p>
          <a:p>
            <a:pPr lvl="1"/>
            <a:r>
              <a:rPr lang="en-US" dirty="0" smtClean="0"/>
              <a:t>Press </a:t>
            </a:r>
            <a:r>
              <a:rPr lang="en-US" dirty="0"/>
              <a:t>the </a:t>
            </a:r>
            <a:r>
              <a:rPr lang="en-US" b="1" dirty="0">
                <a:solidFill>
                  <a:srgbClr val="45699E"/>
                </a:solidFill>
              </a:rPr>
              <a:t>Resume</a:t>
            </a:r>
            <a:r>
              <a:rPr lang="en-US" dirty="0"/>
              <a:t> </a:t>
            </a:r>
            <a:r>
              <a:rPr lang="en-US" dirty="0" err="1" smtClean="0"/>
              <a:t>softkey</a:t>
            </a:r>
            <a:r>
              <a:rPr lang="en-US" dirty="0" smtClean="0"/>
              <a:t> </a:t>
            </a:r>
            <a:r>
              <a:rPr lang="en-US" i="1" u="sng" dirty="0" smtClean="0"/>
              <a:t>or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Press </a:t>
            </a:r>
            <a:r>
              <a:rPr lang="en-US" dirty="0"/>
              <a:t>the flashing green line </a:t>
            </a:r>
            <a:r>
              <a:rPr lang="en-US" dirty="0" smtClean="0"/>
              <a:t>button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Answering a Second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answer a second incoming call:</a:t>
            </a:r>
          </a:p>
          <a:p>
            <a:pPr lvl="1"/>
            <a:r>
              <a:rPr lang="en-US" dirty="0" smtClean="0"/>
              <a:t>Press the flashing amber line button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Multiple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toggle between two held calls on the same line:</a:t>
            </a:r>
          </a:p>
          <a:p>
            <a:pPr lvl="1"/>
            <a:r>
              <a:rPr lang="en-US" dirty="0"/>
              <a:t>Press the flashing line button</a:t>
            </a:r>
          </a:p>
          <a:p>
            <a:endParaRPr lang="en-US" dirty="0" smtClean="0"/>
          </a:p>
          <a:p>
            <a:r>
              <a:rPr lang="en-US" dirty="0" smtClean="0"/>
              <a:t>To toggle between three or more held calls on the same line:</a:t>
            </a:r>
          </a:p>
          <a:p>
            <a:pPr lvl="1"/>
            <a:r>
              <a:rPr lang="en-US" dirty="0" smtClean="0"/>
              <a:t>Press the flashing line button</a:t>
            </a:r>
          </a:p>
          <a:p>
            <a:pPr lvl="1"/>
            <a:r>
              <a:rPr lang="en-US" dirty="0" smtClean="0"/>
              <a:t>Navigate to the held call</a:t>
            </a:r>
          </a:p>
          <a:p>
            <a:pPr lvl="1"/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Resume</a:t>
            </a:r>
            <a:r>
              <a:rPr lang="en-US" dirty="0" smtClean="0"/>
              <a:t> softkey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Ending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end a call:</a:t>
            </a:r>
          </a:p>
          <a:p>
            <a:pPr lvl="1"/>
            <a:r>
              <a:rPr lang="en-US" dirty="0" smtClean="0"/>
              <a:t>Replace the handset </a:t>
            </a:r>
            <a:r>
              <a:rPr lang="en-US" i="1" u="sng" dirty="0" smtClean="0"/>
              <a:t>or</a:t>
            </a:r>
            <a:br>
              <a:rPr lang="en-US" i="1" u="sng" dirty="0" smtClean="0"/>
            </a:br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Speaker</a:t>
            </a:r>
            <a:r>
              <a:rPr lang="en-US" dirty="0" smtClean="0"/>
              <a:t> button </a:t>
            </a:r>
            <a:r>
              <a:rPr lang="en-US" i="1" u="sng" dirty="0" smtClean="0"/>
              <a:t>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Headset</a:t>
            </a:r>
            <a:r>
              <a:rPr lang="en-US" dirty="0" smtClean="0"/>
              <a:t> button </a:t>
            </a:r>
            <a:r>
              <a:rPr lang="en-US" i="1" u="sng" dirty="0" smtClean="0"/>
              <a:t>or</a:t>
            </a:r>
            <a:br>
              <a:rPr lang="en-US" i="1" u="sng" dirty="0" smtClean="0"/>
            </a:br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End Call </a:t>
            </a:r>
            <a:r>
              <a:rPr lang="en-US" dirty="0" smtClean="0"/>
              <a:t>softkey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Line Appearances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answer a call on a shared line:  </a:t>
            </a:r>
          </a:p>
          <a:p>
            <a:pPr lvl="1"/>
            <a:r>
              <a:rPr lang="en-US" dirty="0" smtClean="0"/>
              <a:t>Press the flashing amber line button</a:t>
            </a:r>
          </a:p>
          <a:p>
            <a:endParaRPr lang="en-US" dirty="0" smtClean="0"/>
          </a:p>
          <a:p>
            <a:r>
              <a:rPr lang="en-US" dirty="0" smtClean="0"/>
              <a:t>To toggle between held calls on shared lines:</a:t>
            </a:r>
          </a:p>
          <a:p>
            <a:pPr lvl="1"/>
            <a:r>
              <a:rPr lang="en-US" dirty="0" smtClean="0"/>
              <a:t>Press the flashing green/red line button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redial the last number called:</a:t>
            </a:r>
          </a:p>
          <a:p>
            <a:pPr lvl="1"/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Redial</a:t>
            </a:r>
            <a:r>
              <a:rPr lang="en-US" dirty="0" smtClean="0"/>
              <a:t> </a:t>
            </a:r>
            <a:r>
              <a:rPr lang="en-US" dirty="0" err="1" smtClean="0"/>
              <a:t>softkey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/>
              <a:t>To view a list of recently called numbers:</a:t>
            </a:r>
          </a:p>
          <a:p>
            <a:pPr lvl="1"/>
            <a:r>
              <a:rPr lang="en-US" dirty="0" smtClean="0"/>
              <a:t>Press up </a:t>
            </a:r>
            <a:r>
              <a:rPr lang="en-US" dirty="0"/>
              <a:t>on the navigation </a:t>
            </a:r>
            <a:r>
              <a:rPr lang="en-US" dirty="0" smtClean="0"/>
              <a:t>pad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 Dial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place a speed dial call:</a:t>
            </a:r>
          </a:p>
          <a:p>
            <a:pPr lvl="1"/>
            <a:r>
              <a:rPr lang="en-US" dirty="0"/>
              <a:t>While on-hook, enter the speed dial code</a:t>
            </a:r>
          </a:p>
          <a:p>
            <a:pPr lvl="1"/>
            <a:r>
              <a:rPr lang="en-US" dirty="0"/>
              <a:t>Press the </a:t>
            </a:r>
            <a:r>
              <a:rPr lang="en-US" b="1" dirty="0" err="1">
                <a:solidFill>
                  <a:srgbClr val="45699E"/>
                </a:solidFill>
              </a:rPr>
              <a:t>SpeedDial</a:t>
            </a:r>
            <a:r>
              <a:rPr lang="en-US" b="1" dirty="0">
                <a:solidFill>
                  <a:srgbClr val="45699E"/>
                </a:solidFill>
              </a:rPr>
              <a:t> </a:t>
            </a:r>
            <a:r>
              <a:rPr lang="en-US" dirty="0" err="1"/>
              <a:t>softkey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4440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Instructor: </a:t>
            </a:r>
            <a:r>
              <a:rPr lang="en-US" b="0" dirty="0" smtClean="0">
                <a:solidFill>
                  <a:srgbClr val="45699E"/>
                </a:solidFill>
              </a:rPr>
              <a:t>Name</a:t>
            </a:r>
          </a:p>
          <a:p>
            <a:r>
              <a:rPr lang="en-US" dirty="0" smtClean="0"/>
              <a:t>Schedule:</a:t>
            </a:r>
            <a:r>
              <a:rPr lang="en-US" b="0" dirty="0" smtClean="0">
                <a:solidFill>
                  <a:srgbClr val="45699E"/>
                </a:solidFill>
              </a:rPr>
              <a:t> One hour and fifteen minutes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45699E"/>
                </a:solidFill>
              </a:rPr>
              <a:t>Phone Orientation</a:t>
            </a:r>
          </a:p>
          <a:p>
            <a:pPr lvl="1"/>
            <a:r>
              <a:rPr lang="en-US" dirty="0" smtClean="0">
                <a:solidFill>
                  <a:srgbClr val="45699E"/>
                </a:solidFill>
              </a:rPr>
              <a:t>Call Handling Features</a:t>
            </a:r>
          </a:p>
          <a:p>
            <a:pPr lvl="1"/>
            <a:r>
              <a:rPr lang="en-US" dirty="0" smtClean="0">
                <a:solidFill>
                  <a:srgbClr val="45699E"/>
                </a:solidFill>
              </a:rPr>
              <a:t>Voice Mail</a:t>
            </a:r>
          </a:p>
          <a:p>
            <a:r>
              <a:rPr lang="en-US" dirty="0" smtClean="0"/>
              <a:t>Reference Cards</a:t>
            </a:r>
          </a:p>
          <a:p>
            <a:r>
              <a:rPr lang="en-US" dirty="0" smtClean="0"/>
              <a:t>Conversion: </a:t>
            </a:r>
            <a:r>
              <a:rPr lang="en-US" b="0" dirty="0" smtClean="0">
                <a:solidFill>
                  <a:srgbClr val="45699E"/>
                </a:solidFill>
              </a:rPr>
              <a:t>Date and Details</a:t>
            </a:r>
          </a:p>
          <a:p>
            <a:r>
              <a:rPr lang="en-US" dirty="0" smtClean="0"/>
              <a:t>Cell Phone Consideration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transfer a call:</a:t>
            </a:r>
          </a:p>
          <a:p>
            <a:pPr lvl="1"/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Transfer</a:t>
            </a:r>
            <a:r>
              <a:rPr lang="en-US" dirty="0" smtClean="0"/>
              <a:t> button</a:t>
            </a:r>
          </a:p>
          <a:p>
            <a:pPr lvl="1"/>
            <a:r>
              <a:rPr lang="en-US" dirty="0" smtClean="0"/>
              <a:t>Dial the </a:t>
            </a:r>
            <a:r>
              <a:rPr lang="en-US" b="1" dirty="0" smtClean="0">
                <a:solidFill>
                  <a:srgbClr val="45699E"/>
                </a:solidFill>
              </a:rPr>
              <a:t>4</a:t>
            </a:r>
            <a:r>
              <a:rPr lang="en-US" dirty="0" smtClean="0"/>
              <a:t>-digit extension number </a:t>
            </a:r>
            <a:r>
              <a:rPr lang="en-US" i="1" u="sng" dirty="0" smtClean="0"/>
              <a:t>or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b="1" dirty="0" smtClean="0">
                <a:solidFill>
                  <a:srgbClr val="45699E"/>
                </a:solidFill>
              </a:rPr>
              <a:t>9</a:t>
            </a:r>
            <a:r>
              <a:rPr lang="en-US" dirty="0" smtClean="0"/>
              <a:t> + </a:t>
            </a:r>
            <a:r>
              <a:rPr lang="en-US" b="1" dirty="0" smtClean="0">
                <a:solidFill>
                  <a:srgbClr val="45699E"/>
                </a:solidFill>
              </a:rPr>
              <a:t>1</a:t>
            </a:r>
            <a:r>
              <a:rPr lang="en-US" dirty="0" smtClean="0"/>
              <a:t> + the telephone number* </a:t>
            </a:r>
          </a:p>
          <a:p>
            <a:pPr lvl="1"/>
            <a:r>
              <a:rPr lang="en-US" i="1" dirty="0" smtClean="0"/>
              <a:t>Option: Announce the caller</a:t>
            </a:r>
            <a:endParaRPr lang="en-US" dirty="0" smtClean="0"/>
          </a:p>
          <a:p>
            <a:pPr lvl="1"/>
            <a:r>
              <a:rPr lang="en-US" dirty="0"/>
              <a:t>Press the </a:t>
            </a:r>
            <a:r>
              <a:rPr lang="en-US" b="1" dirty="0">
                <a:solidFill>
                  <a:srgbClr val="45699E"/>
                </a:solidFill>
              </a:rPr>
              <a:t>Transfer</a:t>
            </a:r>
            <a:r>
              <a:rPr lang="en-US" dirty="0"/>
              <a:t> button </a:t>
            </a:r>
            <a:r>
              <a:rPr lang="en-US" i="1" u="sng" dirty="0"/>
              <a:t>or</a:t>
            </a:r>
            <a:r>
              <a:rPr lang="en-US" i="1" dirty="0"/>
              <a:t> </a:t>
            </a:r>
            <a:br>
              <a:rPr lang="en-US" i="1" dirty="0"/>
            </a:br>
            <a:r>
              <a:rPr lang="en-US" b="1" dirty="0" smtClean="0">
                <a:solidFill>
                  <a:srgbClr val="45699E"/>
                </a:solidFill>
              </a:rPr>
              <a:t>Transfer</a:t>
            </a:r>
            <a:r>
              <a:rPr lang="en-US" dirty="0" smtClean="0"/>
              <a:t> </a:t>
            </a:r>
            <a:r>
              <a:rPr lang="en-US" dirty="0" err="1" smtClean="0"/>
              <a:t>softkey</a:t>
            </a:r>
            <a:endParaRPr lang="en-US" dirty="0"/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no answer or line is busy:</a:t>
            </a:r>
          </a:p>
          <a:p>
            <a:pPr lvl="1"/>
            <a:r>
              <a:rPr lang="en-US" dirty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Cancel </a:t>
            </a:r>
            <a:r>
              <a:rPr lang="en-US" dirty="0" err="1" smtClean="0"/>
              <a:t>softkey</a:t>
            </a:r>
            <a:endParaRPr lang="en-US" dirty="0"/>
          </a:p>
          <a:p>
            <a:pPr lvl="1"/>
            <a:r>
              <a:rPr lang="en-US" dirty="0"/>
              <a:t>Press the </a:t>
            </a:r>
            <a:r>
              <a:rPr lang="en-US" b="1" dirty="0">
                <a:solidFill>
                  <a:srgbClr val="45699E"/>
                </a:solidFill>
              </a:rPr>
              <a:t>Resume</a:t>
            </a:r>
            <a:r>
              <a:rPr lang="en-US" dirty="0"/>
              <a:t> </a:t>
            </a:r>
            <a:r>
              <a:rPr lang="en-US" dirty="0" err="1" smtClean="0"/>
              <a:t>softkey</a:t>
            </a:r>
            <a:r>
              <a:rPr lang="en-US" dirty="0" smtClean="0"/>
              <a:t> </a:t>
            </a:r>
            <a:r>
              <a:rPr lang="en-US" i="1" u="sng" dirty="0" smtClean="0"/>
              <a:t>or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Press the flashing green line button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 toggle between calls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Press </a:t>
            </a:r>
            <a:r>
              <a:rPr lang="en-US" dirty="0"/>
              <a:t>the </a:t>
            </a:r>
            <a:r>
              <a:rPr lang="en-US" b="1" dirty="0">
                <a:solidFill>
                  <a:srgbClr val="45699E"/>
                </a:solidFill>
              </a:rPr>
              <a:t>Swap</a:t>
            </a:r>
            <a:r>
              <a:rPr lang="en-US" dirty="0"/>
              <a:t> </a:t>
            </a:r>
            <a:r>
              <a:rPr lang="en-US" dirty="0" err="1"/>
              <a:t>softkey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331227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Call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transfer two callers on the same line to one another:</a:t>
            </a:r>
          </a:p>
          <a:p>
            <a:pPr lvl="1"/>
            <a:r>
              <a:rPr lang="en-US" dirty="0" smtClean="0"/>
              <a:t>While connected to an active call</a:t>
            </a:r>
            <a:r>
              <a:rPr lang="en-US" dirty="0"/>
              <a:t>, </a:t>
            </a:r>
            <a:r>
              <a:rPr lang="en-US" dirty="0" smtClean="0"/>
              <a:t>press </a:t>
            </a:r>
            <a:r>
              <a:rPr lang="en-US" dirty="0"/>
              <a:t>the </a:t>
            </a:r>
            <a:r>
              <a:rPr lang="en-US" b="1" dirty="0">
                <a:solidFill>
                  <a:srgbClr val="45699E"/>
                </a:solidFill>
              </a:rPr>
              <a:t>Transfer</a:t>
            </a:r>
            <a:r>
              <a:rPr lang="en-US" dirty="0"/>
              <a:t> button</a:t>
            </a:r>
          </a:p>
          <a:p>
            <a:pPr lvl="1"/>
            <a:r>
              <a:rPr lang="en-US" dirty="0" smtClean="0"/>
              <a:t>Press the flashing line button</a:t>
            </a:r>
          </a:p>
          <a:p>
            <a:pPr lvl="1"/>
            <a:r>
              <a:rPr lang="en-US" dirty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Yes</a:t>
            </a:r>
            <a:r>
              <a:rPr lang="en-US" dirty="0" smtClean="0"/>
              <a:t> </a:t>
            </a:r>
            <a:r>
              <a:rPr lang="en-US" dirty="0" err="1" smtClean="0"/>
              <a:t>softkey</a:t>
            </a:r>
            <a:r>
              <a:rPr lang="en-US" i="1" dirty="0"/>
              <a:t> </a:t>
            </a:r>
            <a:r>
              <a:rPr lang="en-US" dirty="0" smtClean="0"/>
              <a:t>to confirm and complete the transfer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Call Transfer to Voice 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transfer a call to a subscriber’s voice mail box:</a:t>
            </a:r>
          </a:p>
          <a:p>
            <a:pPr lvl="1"/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Transfer</a:t>
            </a:r>
            <a:r>
              <a:rPr lang="en-US" dirty="0" smtClean="0"/>
              <a:t> button</a:t>
            </a:r>
          </a:p>
          <a:p>
            <a:pPr lvl="1"/>
            <a:r>
              <a:rPr lang="en-US" dirty="0"/>
              <a:t>Dial </a:t>
            </a:r>
            <a:r>
              <a:rPr lang="en-US" b="1" dirty="0">
                <a:solidFill>
                  <a:srgbClr val="45699E"/>
                </a:solidFill>
              </a:rPr>
              <a:t>*</a:t>
            </a:r>
            <a:r>
              <a:rPr lang="en-US" dirty="0"/>
              <a:t> + the voice mailbox number</a:t>
            </a:r>
          </a:p>
          <a:p>
            <a:pPr lvl="1"/>
            <a:r>
              <a:rPr lang="en-US" dirty="0" smtClean="0"/>
              <a:t>Press </a:t>
            </a:r>
            <a:r>
              <a:rPr lang="en-US" dirty="0"/>
              <a:t>the </a:t>
            </a:r>
            <a:r>
              <a:rPr lang="en-US" b="1" dirty="0">
                <a:solidFill>
                  <a:srgbClr val="45699E"/>
                </a:solidFill>
              </a:rPr>
              <a:t>Transfer</a:t>
            </a:r>
            <a:r>
              <a:rPr lang="en-US" dirty="0"/>
              <a:t> button </a:t>
            </a:r>
            <a:r>
              <a:rPr lang="en-US" i="1" u="sng" dirty="0"/>
              <a:t>or</a:t>
            </a:r>
            <a:r>
              <a:rPr lang="en-US" i="1" dirty="0"/>
              <a:t> </a:t>
            </a:r>
            <a:br>
              <a:rPr lang="en-US" i="1" dirty="0"/>
            </a:br>
            <a:r>
              <a:rPr lang="en-US" b="1" dirty="0" smtClean="0">
                <a:solidFill>
                  <a:srgbClr val="45699E"/>
                </a:solidFill>
              </a:rPr>
              <a:t>Transfer</a:t>
            </a:r>
            <a:r>
              <a:rPr lang="en-US" dirty="0" smtClean="0"/>
              <a:t> </a:t>
            </a:r>
            <a:r>
              <a:rPr lang="en-US" dirty="0" err="1" smtClean="0"/>
              <a:t>softkey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04800"/>
            <a:ext cx="7543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Conference Calling – Ad 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place up to a 6-way conference call:</a:t>
            </a:r>
          </a:p>
          <a:p>
            <a:pPr lvl="1"/>
            <a:r>
              <a:rPr lang="en-US" dirty="0" smtClean="0"/>
              <a:t>While connected to an active call, press the </a:t>
            </a:r>
            <a:r>
              <a:rPr lang="en-US" b="1" dirty="0" smtClean="0">
                <a:solidFill>
                  <a:srgbClr val="45699E"/>
                </a:solidFill>
              </a:rPr>
              <a:t>Conference</a:t>
            </a:r>
            <a:r>
              <a:rPr lang="en-US" dirty="0" smtClean="0"/>
              <a:t> button</a:t>
            </a:r>
          </a:p>
          <a:p>
            <a:pPr lvl="1"/>
            <a:r>
              <a:rPr lang="en-US" dirty="0" smtClean="0"/>
              <a:t>Dial the next participant</a:t>
            </a:r>
          </a:p>
          <a:p>
            <a:pPr lvl="1"/>
            <a:r>
              <a:rPr lang="en-US" i="1" dirty="0" smtClean="0"/>
              <a:t>Option: Announce the conference</a:t>
            </a:r>
            <a:endParaRPr lang="en-US" dirty="0" smtClean="0"/>
          </a:p>
          <a:p>
            <a:pPr lvl="1"/>
            <a:r>
              <a:rPr lang="en-US" dirty="0"/>
              <a:t>Press the </a:t>
            </a:r>
            <a:r>
              <a:rPr lang="en-US" b="1" dirty="0">
                <a:solidFill>
                  <a:srgbClr val="45699E"/>
                </a:solidFill>
              </a:rPr>
              <a:t>Conference</a:t>
            </a:r>
            <a:r>
              <a:rPr lang="en-US" dirty="0"/>
              <a:t> button </a:t>
            </a:r>
            <a:r>
              <a:rPr lang="en-US" i="1" u="sng" dirty="0"/>
              <a:t>or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 smtClean="0">
                <a:solidFill>
                  <a:srgbClr val="45699E"/>
                </a:solidFill>
              </a:rPr>
              <a:t>Conference</a:t>
            </a:r>
            <a:r>
              <a:rPr lang="en-US" dirty="0" smtClean="0"/>
              <a:t> </a:t>
            </a:r>
            <a:r>
              <a:rPr lang="en-US" dirty="0" err="1"/>
              <a:t>softkey</a:t>
            </a:r>
            <a:r>
              <a:rPr lang="en-US" i="1" dirty="0"/>
              <a:t> </a:t>
            </a:r>
            <a:r>
              <a:rPr lang="en-US" dirty="0" smtClean="0"/>
              <a:t> </a:t>
            </a:r>
          </a:p>
          <a:p>
            <a:r>
              <a:rPr lang="en-US" dirty="0" smtClean="0"/>
              <a:t>To add additional participants:</a:t>
            </a:r>
          </a:p>
          <a:p>
            <a:pPr lvl="1"/>
            <a:r>
              <a:rPr lang="en-US" dirty="0" smtClean="0"/>
              <a:t>Repeat the above steps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04800"/>
            <a:ext cx="7543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Conference Calling – Ad 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add an incoming caller to an existing call or conference:</a:t>
            </a:r>
          </a:p>
          <a:p>
            <a:pPr lvl="1"/>
            <a:r>
              <a:rPr lang="en-US" dirty="0"/>
              <a:t>While connected to the incoming call, press the </a:t>
            </a:r>
            <a:r>
              <a:rPr lang="en-US" b="1" dirty="0">
                <a:solidFill>
                  <a:srgbClr val="45699E"/>
                </a:solidFill>
              </a:rPr>
              <a:t>Conference</a:t>
            </a:r>
            <a:r>
              <a:rPr lang="en-US" dirty="0"/>
              <a:t> button</a:t>
            </a:r>
          </a:p>
          <a:p>
            <a:pPr lvl="1"/>
            <a:r>
              <a:rPr lang="en-US" dirty="0" smtClean="0"/>
              <a:t>Press the flashing line button</a:t>
            </a:r>
          </a:p>
          <a:p>
            <a:pPr lvl="1"/>
            <a:r>
              <a:rPr lang="en-US" dirty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Yes</a:t>
            </a:r>
            <a:r>
              <a:rPr lang="en-US" dirty="0" smtClean="0"/>
              <a:t> </a:t>
            </a:r>
            <a:r>
              <a:rPr lang="en-US" dirty="0" err="1" smtClean="0"/>
              <a:t>softkey</a:t>
            </a:r>
            <a:r>
              <a:rPr lang="en-US" dirty="0" smtClean="0"/>
              <a:t> to confirm and complete the conference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04800"/>
            <a:ext cx="7543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Conference Calling –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view conference participants:</a:t>
            </a:r>
          </a:p>
          <a:p>
            <a:pPr lvl="1"/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Details</a:t>
            </a:r>
            <a:r>
              <a:rPr lang="en-US" dirty="0" smtClean="0"/>
              <a:t> softkey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To remove a conference participant:</a:t>
            </a:r>
          </a:p>
          <a:p>
            <a:pPr lvl="1"/>
            <a:r>
              <a:rPr lang="en-US" dirty="0" smtClean="0"/>
              <a:t>Navigate to the participant to remove</a:t>
            </a:r>
          </a:p>
          <a:p>
            <a:pPr lvl="1"/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Remove</a:t>
            </a:r>
            <a:r>
              <a:rPr lang="en-US" dirty="0" smtClean="0"/>
              <a:t> softkey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Forwarding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45699E"/>
                </a:solidFill>
              </a:rPr>
              <a:t>Call Forward Busy </a:t>
            </a:r>
            <a:r>
              <a:rPr lang="en-US" b="0" i="1" dirty="0"/>
              <a:t>– </a:t>
            </a:r>
            <a:r>
              <a:rPr lang="en-US" b="0" i="1" dirty="0" smtClean="0"/>
              <a:t>forwards a call on a busy condition to the line’s call coverage destination.</a:t>
            </a:r>
            <a:endParaRPr lang="en-US" b="0" i="1" dirty="0"/>
          </a:p>
          <a:p>
            <a:endParaRPr lang="en-US" dirty="0"/>
          </a:p>
          <a:p>
            <a:r>
              <a:rPr lang="en-US" dirty="0">
                <a:solidFill>
                  <a:srgbClr val="45699E"/>
                </a:solidFill>
              </a:rPr>
              <a:t>Call Forward No Answer</a:t>
            </a:r>
            <a:r>
              <a:rPr lang="en-US" b="0" i="1" dirty="0">
                <a:solidFill>
                  <a:srgbClr val="45699E"/>
                </a:solidFill>
              </a:rPr>
              <a:t> </a:t>
            </a:r>
            <a:r>
              <a:rPr lang="en-US" b="0" i="1" dirty="0"/>
              <a:t>– </a:t>
            </a:r>
            <a:r>
              <a:rPr lang="en-US" b="0" i="1" dirty="0" smtClean="0"/>
              <a:t>forwards a call on a ring no answer condition to the line’s call coverage destination.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889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Forwarding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immediately forward all your incoming calls to another number:</a:t>
            </a:r>
          </a:p>
          <a:p>
            <a:pPr lvl="1"/>
            <a:r>
              <a:rPr lang="en-US" dirty="0"/>
              <a:t>While on-</a:t>
            </a:r>
            <a:r>
              <a:rPr lang="en-US" dirty="0" smtClean="0"/>
              <a:t>hook, press the </a:t>
            </a:r>
            <a:r>
              <a:rPr lang="en-US" b="1" dirty="0" smtClean="0">
                <a:solidFill>
                  <a:srgbClr val="45699E"/>
                </a:solidFill>
              </a:rPr>
              <a:t>Fwd All</a:t>
            </a:r>
            <a:r>
              <a:rPr lang="en-US" dirty="0" smtClean="0"/>
              <a:t> softkey</a:t>
            </a:r>
          </a:p>
          <a:p>
            <a:pPr lvl="1"/>
            <a:r>
              <a:rPr lang="en-US" dirty="0" smtClean="0"/>
              <a:t>Dial the </a:t>
            </a:r>
            <a:r>
              <a:rPr lang="en-US" b="1" dirty="0" smtClean="0">
                <a:solidFill>
                  <a:srgbClr val="45699E"/>
                </a:solidFill>
              </a:rPr>
              <a:t>5</a:t>
            </a:r>
            <a:r>
              <a:rPr lang="en-US" dirty="0" smtClean="0"/>
              <a:t>-digit extension number </a:t>
            </a:r>
            <a:r>
              <a:rPr lang="en-US" i="1" u="sng" dirty="0" smtClean="0"/>
              <a:t>or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b="1" dirty="0" smtClean="0">
                <a:solidFill>
                  <a:srgbClr val="45699E"/>
                </a:solidFill>
              </a:rPr>
              <a:t>9</a:t>
            </a:r>
            <a:r>
              <a:rPr lang="en-US" dirty="0" smtClean="0"/>
              <a:t> + </a:t>
            </a:r>
            <a:r>
              <a:rPr lang="en-US" b="1" dirty="0" smtClean="0">
                <a:solidFill>
                  <a:srgbClr val="45699E"/>
                </a:solidFill>
              </a:rPr>
              <a:t>1</a:t>
            </a:r>
            <a:r>
              <a:rPr lang="en-US" dirty="0" smtClean="0"/>
              <a:t> + telephone number* </a:t>
            </a:r>
            <a:r>
              <a:rPr lang="en-US" i="1" u="sng" dirty="0" smtClean="0"/>
              <a:t>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Messages</a:t>
            </a:r>
            <a:r>
              <a:rPr lang="en-US" dirty="0" smtClean="0"/>
              <a:t> button  </a:t>
            </a:r>
          </a:p>
          <a:p>
            <a:endParaRPr lang="en-US" dirty="0" smtClean="0"/>
          </a:p>
          <a:p>
            <a:r>
              <a:rPr lang="en-US" dirty="0" smtClean="0"/>
              <a:t>To deactivate call forwarding:</a:t>
            </a:r>
          </a:p>
          <a:p>
            <a:pPr lvl="1"/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Fwd Off</a:t>
            </a:r>
            <a:r>
              <a:rPr lang="en-US" dirty="0" smtClean="0"/>
              <a:t> softkey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Divert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immediately forward a ringing, live, or held call to voice mail:</a:t>
            </a:r>
          </a:p>
          <a:p>
            <a:pPr lvl="1"/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Divert</a:t>
            </a:r>
            <a:r>
              <a:rPr lang="en-US" dirty="0" smtClean="0"/>
              <a:t> softkey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3736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Cisco 7841 IP Phone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  <p:pic>
        <p:nvPicPr>
          <p:cNvPr id="54274" name="Picture 2" descr="product_lar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7526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Not Disturb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disable/re-enable the ringer for all incoming calls:</a:t>
            </a:r>
          </a:p>
          <a:p>
            <a:pPr lvl="1"/>
            <a:r>
              <a:rPr lang="en-US" dirty="0" smtClean="0"/>
              <a:t>While on-hook, press the </a:t>
            </a:r>
            <a:r>
              <a:rPr lang="en-US" b="1" dirty="0" smtClean="0">
                <a:solidFill>
                  <a:srgbClr val="45699E"/>
                </a:solidFill>
              </a:rPr>
              <a:t>DND</a:t>
            </a:r>
            <a:r>
              <a:rPr lang="en-US" dirty="0" smtClean="0"/>
              <a:t> softkey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524397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</a:t>
            </a:r>
            <a:r>
              <a:rPr lang="en-US" dirty="0" err="1" smtClean="0"/>
              <a:t>PickUp</a:t>
            </a:r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answer a ringing call on a call pickup group members phone:</a:t>
            </a:r>
          </a:p>
          <a:p>
            <a:pPr lvl="1"/>
            <a:r>
              <a:rPr lang="en-US" dirty="0" smtClean="0"/>
              <a:t>Go off-hook</a:t>
            </a:r>
          </a:p>
          <a:p>
            <a:pPr lvl="1"/>
            <a:r>
              <a:rPr lang="en-US" dirty="0" smtClean="0"/>
              <a:t>Press the </a:t>
            </a:r>
            <a:r>
              <a:rPr lang="en-US" b="1" dirty="0" err="1" smtClean="0">
                <a:solidFill>
                  <a:srgbClr val="45699E"/>
                </a:solidFill>
              </a:rPr>
              <a:t>PickUp</a:t>
            </a:r>
            <a:r>
              <a:rPr lang="en-US" dirty="0" smtClean="0"/>
              <a:t> softkey</a:t>
            </a:r>
          </a:p>
          <a:p>
            <a:pPr lvl="1"/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Answer</a:t>
            </a:r>
            <a:r>
              <a:rPr lang="en-US" dirty="0" smtClean="0"/>
              <a:t> softkey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* Assigned </a:t>
            </a:r>
            <a:r>
              <a:rPr lang="en-US" dirty="0"/>
              <a:t>to lines requiring this functionality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35671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Park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put a call on hold at one phone and retrieve it at another:</a:t>
            </a:r>
          </a:p>
          <a:p>
            <a:pPr lvl="1"/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Park</a:t>
            </a:r>
            <a:r>
              <a:rPr lang="en-US" dirty="0" smtClean="0"/>
              <a:t> softkey</a:t>
            </a:r>
          </a:p>
          <a:p>
            <a:pPr marL="457200" lvl="1" indent="0">
              <a:buNone/>
            </a:pPr>
            <a:r>
              <a:rPr lang="en-US" b="1" dirty="0" smtClean="0"/>
              <a:t>Note:</a:t>
            </a:r>
            <a:r>
              <a:rPr lang="en-US" dirty="0" smtClean="0"/>
              <a:t> Displayed Park number: </a:t>
            </a:r>
            <a:r>
              <a:rPr lang="en-US" b="1" dirty="0" smtClean="0">
                <a:solidFill>
                  <a:srgbClr val="45699E"/>
                </a:solidFill>
              </a:rPr>
              <a:t>711XX</a:t>
            </a:r>
          </a:p>
          <a:p>
            <a:pPr lvl="1"/>
            <a:r>
              <a:rPr lang="en-US" dirty="0" smtClean="0"/>
              <a:t>Hang up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To retrieve a parked call:</a:t>
            </a:r>
          </a:p>
          <a:p>
            <a:pPr lvl="1"/>
            <a:r>
              <a:rPr lang="en-US" dirty="0" smtClean="0"/>
              <a:t>Dial the park number: </a:t>
            </a:r>
            <a:r>
              <a:rPr lang="en-US" b="1" dirty="0" smtClean="0">
                <a:solidFill>
                  <a:srgbClr val="45699E"/>
                </a:solidFill>
              </a:rPr>
              <a:t>711XX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70038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 Mobility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temporarily configure another Cisco 7800 phone as your own:</a:t>
            </a:r>
          </a:p>
          <a:p>
            <a:pPr lvl="1"/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Applications</a:t>
            </a:r>
            <a:r>
              <a:rPr lang="en-US" dirty="0" smtClean="0"/>
              <a:t> button</a:t>
            </a:r>
          </a:p>
          <a:p>
            <a:pPr lvl="1"/>
            <a:r>
              <a:rPr lang="en-US" dirty="0" smtClean="0"/>
              <a:t>Select </a:t>
            </a:r>
            <a:r>
              <a:rPr lang="en-US" b="1" dirty="0" smtClean="0">
                <a:solidFill>
                  <a:srgbClr val="45699E"/>
                </a:solidFill>
              </a:rPr>
              <a:t>Extension Mobility</a:t>
            </a:r>
          </a:p>
          <a:p>
            <a:pPr lvl="1"/>
            <a:r>
              <a:rPr lang="en-US" dirty="0" smtClean="0"/>
              <a:t>Enter your </a:t>
            </a:r>
            <a:r>
              <a:rPr lang="en-US" dirty="0" err="1" smtClean="0"/>
              <a:t>UserID</a:t>
            </a:r>
            <a:r>
              <a:rPr lang="en-US" dirty="0" smtClean="0"/>
              <a:t>: </a:t>
            </a:r>
            <a:r>
              <a:rPr lang="en-US" b="1" u="sng" dirty="0" smtClean="0">
                <a:solidFill>
                  <a:srgbClr val="45699E"/>
                </a:solidFill>
              </a:rPr>
              <a:t>Employee ID</a:t>
            </a:r>
            <a:endParaRPr lang="en-US" b="1" dirty="0" smtClean="0">
              <a:solidFill>
                <a:srgbClr val="45699E"/>
              </a:solidFill>
            </a:endParaRPr>
          </a:p>
          <a:p>
            <a:pPr lvl="1"/>
            <a:r>
              <a:rPr lang="en-US" dirty="0" smtClean="0"/>
              <a:t>Enter your PIN: </a:t>
            </a:r>
            <a:r>
              <a:rPr lang="en-US" b="1" u="sng" dirty="0" smtClean="0">
                <a:solidFill>
                  <a:srgbClr val="45699E"/>
                </a:solidFill>
              </a:rPr>
              <a:t>Network Password</a:t>
            </a:r>
            <a:endParaRPr lang="en-US" b="1" dirty="0" smtClean="0">
              <a:solidFill>
                <a:srgbClr val="45699E"/>
              </a:solidFill>
            </a:endParaRPr>
          </a:p>
          <a:p>
            <a:pPr lvl="1"/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Submit</a:t>
            </a:r>
            <a:r>
              <a:rPr lang="en-US" dirty="0" smtClean="0"/>
              <a:t> softkey</a:t>
            </a:r>
          </a:p>
          <a:p>
            <a:pPr lvl="1"/>
            <a:r>
              <a:rPr lang="en-US" dirty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Exit</a:t>
            </a:r>
            <a:r>
              <a:rPr lang="en-US" dirty="0" smtClean="0"/>
              <a:t> </a:t>
            </a:r>
            <a:r>
              <a:rPr lang="en-US" dirty="0"/>
              <a:t>softkey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75444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Care Portal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customize your phone with speed dials and other options:</a:t>
            </a:r>
          </a:p>
          <a:p>
            <a:pPr lvl="1"/>
            <a:r>
              <a:rPr lang="en-US" dirty="0" smtClean="0"/>
              <a:t>Enter into a web browser: </a:t>
            </a:r>
            <a:br>
              <a:rPr lang="en-US" dirty="0" smtClean="0"/>
            </a:br>
            <a:r>
              <a:rPr lang="en-US" b="1" dirty="0" smtClean="0">
                <a:solidFill>
                  <a:srgbClr val="45699E"/>
                </a:solidFill>
              </a:rPr>
              <a:t>https://10.252.220.5/ucmuser</a:t>
            </a:r>
          </a:p>
          <a:p>
            <a:pPr lvl="1"/>
            <a:r>
              <a:rPr lang="en-US" dirty="0" smtClean="0"/>
              <a:t>Enter your Username: </a:t>
            </a:r>
            <a:r>
              <a:rPr lang="en-US" b="1" u="sng" dirty="0" smtClean="0">
                <a:solidFill>
                  <a:srgbClr val="45699E"/>
                </a:solidFill>
              </a:rPr>
              <a:t>Employee ID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Enter your Password: </a:t>
            </a:r>
            <a:r>
              <a:rPr lang="en-US" b="1" u="sng" dirty="0" smtClean="0">
                <a:solidFill>
                  <a:srgbClr val="45699E"/>
                </a:solidFill>
              </a:rPr>
              <a:t>1 2 3 4 5</a:t>
            </a:r>
            <a:endParaRPr lang="en-US" b="1" dirty="0" smtClean="0">
              <a:solidFill>
                <a:srgbClr val="45699E"/>
              </a:solidFill>
            </a:endParaRPr>
          </a:p>
          <a:p>
            <a:pPr lvl="1"/>
            <a:r>
              <a:rPr lang="en-US" dirty="0" smtClean="0"/>
              <a:t>Select </a:t>
            </a:r>
            <a:r>
              <a:rPr lang="en-US" b="1" dirty="0" smtClean="0">
                <a:solidFill>
                  <a:srgbClr val="45699E"/>
                </a:solidFill>
              </a:rPr>
              <a:t>Sign In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354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447800"/>
            <a:ext cx="7104941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5913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Voice Mail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077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Voice 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call Voice Mail for the first time:</a:t>
            </a:r>
          </a:p>
          <a:p>
            <a:pPr lvl="1"/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Messages</a:t>
            </a:r>
            <a:r>
              <a:rPr lang="en-US" dirty="0" smtClean="0"/>
              <a:t> button</a:t>
            </a:r>
          </a:p>
          <a:p>
            <a:pPr lvl="1"/>
            <a:r>
              <a:rPr lang="en-US" dirty="0" smtClean="0"/>
              <a:t>Enter your starter </a:t>
            </a:r>
            <a:r>
              <a:rPr lang="en-US" b="1" dirty="0" smtClean="0">
                <a:solidFill>
                  <a:srgbClr val="45699E"/>
                </a:solidFill>
              </a:rPr>
              <a:t>PIN</a:t>
            </a:r>
            <a:r>
              <a:rPr lang="en-US" dirty="0" smtClean="0"/>
              <a:t> followed by </a:t>
            </a:r>
            <a:r>
              <a:rPr lang="en-US" b="1" dirty="0" smtClean="0">
                <a:solidFill>
                  <a:srgbClr val="45699E"/>
                </a:solidFill>
              </a:rPr>
              <a:t>#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3352800" y="3657600"/>
            <a:ext cx="2089541" cy="1031051"/>
          </a:xfrm>
          <a:prstGeom prst="rect">
            <a:avLst/>
          </a:prstGeom>
          <a:noFill/>
          <a:ln w="19050">
            <a:solidFill>
              <a:srgbClr val="282B6D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282B6D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1000" b="1" dirty="0" smtClean="0">
                <a:solidFill>
                  <a:srgbClr val="282B6D"/>
                </a:solidFill>
                <a:latin typeface="Arial" pitchFamily="34" charset="0"/>
                <a:cs typeface="Arial" pitchFamily="34" charset="0"/>
              </a:rPr>
            </a:br>
            <a:r>
              <a:rPr lang="en-US" sz="2700" b="1" dirty="0" smtClean="0">
                <a:solidFill>
                  <a:srgbClr val="282B6D"/>
                </a:solidFill>
                <a:latin typeface="Arial" pitchFamily="34" charset="0"/>
                <a:cs typeface="Arial" pitchFamily="34" charset="0"/>
              </a:rPr>
              <a:t>Starter PIN: </a:t>
            </a:r>
            <a:r>
              <a:rPr lang="en-US" sz="2700" dirty="0">
                <a:solidFill>
                  <a:srgbClr val="0E739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700" dirty="0">
                <a:solidFill>
                  <a:srgbClr val="0E739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>
                <a:solidFill>
                  <a:srgbClr val="45699E"/>
                </a:solidFill>
                <a:latin typeface="Arial" pitchFamily="34" charset="0"/>
                <a:cs typeface="Arial" pitchFamily="34" charset="0"/>
              </a:rPr>
              <a:t>1 2 3 4 </a:t>
            </a:r>
          </a:p>
        </p:txBody>
      </p:sp>
    </p:spTree>
    <p:extLst>
      <p:ext uri="{BB962C8B-B14F-4D97-AF65-F5344CB8AC3E}">
        <p14:creationId xmlns:p14="http://schemas.microsoft.com/office/powerpoint/2010/main" val="289491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Voice Mail Enrollment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initialize your voice mailbox:</a:t>
            </a:r>
          </a:p>
          <a:p>
            <a:pPr lvl="1"/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Messages</a:t>
            </a:r>
            <a:r>
              <a:rPr lang="en-US" dirty="0" smtClean="0"/>
              <a:t> button</a:t>
            </a:r>
          </a:p>
          <a:p>
            <a:pPr lvl="1"/>
            <a:r>
              <a:rPr lang="en-US" dirty="0" smtClean="0"/>
              <a:t>Enter the </a:t>
            </a:r>
            <a:r>
              <a:rPr lang="en-US" b="1" dirty="0" smtClean="0">
                <a:solidFill>
                  <a:srgbClr val="45699E"/>
                </a:solidFill>
              </a:rPr>
              <a:t>Starter PIN</a:t>
            </a:r>
            <a:r>
              <a:rPr lang="en-US" dirty="0" smtClean="0"/>
              <a:t> followed by </a:t>
            </a:r>
            <a:r>
              <a:rPr lang="en-US" b="1" dirty="0" smtClean="0">
                <a:solidFill>
                  <a:srgbClr val="45699E"/>
                </a:solidFill>
              </a:rPr>
              <a:t>#</a:t>
            </a:r>
          </a:p>
          <a:p>
            <a:pPr lvl="1"/>
            <a:r>
              <a:rPr lang="en-US" dirty="0" smtClean="0"/>
              <a:t>Record your </a:t>
            </a:r>
            <a:r>
              <a:rPr lang="en-US" b="1" dirty="0" smtClean="0">
                <a:solidFill>
                  <a:srgbClr val="45699E"/>
                </a:solidFill>
              </a:rPr>
              <a:t>First and Last Name</a:t>
            </a:r>
          </a:p>
          <a:p>
            <a:pPr lvl="1"/>
            <a:r>
              <a:rPr lang="en-US" dirty="0" smtClean="0"/>
              <a:t>Record a </a:t>
            </a:r>
            <a:r>
              <a:rPr lang="en-US" b="1" dirty="0" smtClean="0">
                <a:solidFill>
                  <a:srgbClr val="45699E"/>
                </a:solidFill>
              </a:rPr>
              <a:t>Personal Greeting</a:t>
            </a:r>
          </a:p>
          <a:p>
            <a:pPr lvl="1"/>
            <a:r>
              <a:rPr lang="en-US" dirty="0" smtClean="0"/>
              <a:t>Enter a </a:t>
            </a:r>
            <a:r>
              <a:rPr lang="en-US" b="1" dirty="0" smtClean="0">
                <a:solidFill>
                  <a:srgbClr val="45699E"/>
                </a:solidFill>
              </a:rPr>
              <a:t>PIN</a:t>
            </a:r>
          </a:p>
          <a:p>
            <a:pPr lvl="1"/>
            <a:r>
              <a:rPr lang="en-US" dirty="0" smtClean="0"/>
              <a:t>Select to </a:t>
            </a:r>
            <a:r>
              <a:rPr lang="en-US" b="1" dirty="0" smtClean="0">
                <a:solidFill>
                  <a:srgbClr val="45699E"/>
                </a:solidFill>
              </a:rPr>
              <a:t>keep your directory status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755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Voice 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call Voicemail from your desk:</a:t>
            </a:r>
          </a:p>
          <a:p>
            <a:pPr lvl="1"/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Messages</a:t>
            </a:r>
            <a:r>
              <a:rPr lang="en-US" dirty="0" smtClean="0"/>
              <a:t> button</a:t>
            </a:r>
          </a:p>
          <a:p>
            <a:pPr lvl="1"/>
            <a:r>
              <a:rPr lang="en-US" dirty="0" smtClean="0"/>
              <a:t>Enter your </a:t>
            </a:r>
            <a:r>
              <a:rPr lang="en-US" b="1" dirty="0" smtClean="0">
                <a:solidFill>
                  <a:srgbClr val="45699E"/>
                </a:solidFill>
              </a:rPr>
              <a:t>PIN</a:t>
            </a:r>
            <a:r>
              <a:rPr lang="en-US" dirty="0" smtClean="0"/>
              <a:t> followed by </a:t>
            </a:r>
            <a:r>
              <a:rPr lang="en-US" b="1" dirty="0" smtClean="0">
                <a:solidFill>
                  <a:srgbClr val="45699E"/>
                </a:solidFill>
              </a:rPr>
              <a:t>#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To call Voicemail from </a:t>
            </a:r>
            <a:br>
              <a:rPr lang="en-US" dirty="0" smtClean="0"/>
            </a:br>
            <a:r>
              <a:rPr lang="en-US" dirty="0" smtClean="0"/>
              <a:t>an outside line:</a:t>
            </a:r>
          </a:p>
          <a:p>
            <a:pPr lvl="1"/>
            <a:r>
              <a:rPr lang="en-US" dirty="0" smtClean="0"/>
              <a:t>Dial </a:t>
            </a:r>
            <a:r>
              <a:rPr lang="en-US" b="1" dirty="0" smtClean="0">
                <a:solidFill>
                  <a:srgbClr val="45699E"/>
                </a:solidFill>
              </a:rPr>
              <a:t>__________________</a:t>
            </a:r>
            <a:endParaRPr lang="en-US" dirty="0" smtClean="0"/>
          </a:p>
          <a:p>
            <a:pPr lvl="1"/>
            <a:r>
              <a:rPr lang="en-US" dirty="0" smtClean="0"/>
              <a:t>Press </a:t>
            </a:r>
            <a:r>
              <a:rPr lang="en-US" b="1" dirty="0" smtClean="0">
                <a:solidFill>
                  <a:srgbClr val="45699E"/>
                </a:solidFill>
              </a:rPr>
              <a:t>*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Enter your </a:t>
            </a:r>
            <a:r>
              <a:rPr lang="en-US" b="1" dirty="0" smtClean="0">
                <a:solidFill>
                  <a:srgbClr val="45699E"/>
                </a:solidFill>
              </a:rPr>
              <a:t>Mailbox ID Number</a:t>
            </a:r>
            <a:r>
              <a:rPr lang="en-US" dirty="0" smtClean="0"/>
              <a:t> followed by </a:t>
            </a:r>
            <a:r>
              <a:rPr lang="en-US" b="1" dirty="0" smtClean="0">
                <a:solidFill>
                  <a:srgbClr val="45699E"/>
                </a:solidFill>
              </a:rPr>
              <a:t>#</a:t>
            </a:r>
          </a:p>
          <a:p>
            <a:pPr lvl="1"/>
            <a:r>
              <a:rPr lang="en-US" dirty="0" smtClean="0"/>
              <a:t>Enter your </a:t>
            </a:r>
            <a:r>
              <a:rPr lang="en-US" b="1" dirty="0" smtClean="0">
                <a:solidFill>
                  <a:srgbClr val="45699E"/>
                </a:solidFill>
              </a:rPr>
              <a:t>PIN</a:t>
            </a:r>
            <a:r>
              <a:rPr lang="en-US" dirty="0" smtClean="0"/>
              <a:t> followed by </a:t>
            </a:r>
            <a:r>
              <a:rPr lang="en-US" b="1" dirty="0" smtClean="0">
                <a:solidFill>
                  <a:srgbClr val="45699E"/>
                </a:solidFill>
              </a:rPr>
              <a:t>#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5000855" y="2971800"/>
            <a:ext cx="3628386" cy="877163"/>
          </a:xfrm>
          <a:prstGeom prst="rect">
            <a:avLst/>
          </a:prstGeom>
          <a:noFill/>
          <a:ln w="19050">
            <a:solidFill>
              <a:srgbClr val="282B6D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700" b="1" dirty="0" smtClean="0">
                <a:solidFill>
                  <a:srgbClr val="282B6D"/>
                </a:solidFill>
                <a:latin typeface="Arial" pitchFamily="34" charset="0"/>
                <a:cs typeface="Arial" pitchFamily="34" charset="0"/>
              </a:rPr>
              <a:t>Mailbox </a:t>
            </a:r>
            <a:r>
              <a:rPr lang="en-US" sz="2700" b="1" dirty="0">
                <a:solidFill>
                  <a:srgbClr val="282B6D"/>
                </a:solidFill>
                <a:latin typeface="Arial" pitchFamily="34" charset="0"/>
                <a:cs typeface="Arial" pitchFamily="34" charset="0"/>
              </a:rPr>
              <a:t>ID </a:t>
            </a:r>
            <a:r>
              <a:rPr lang="en-US" sz="2700" b="1" dirty="0" smtClean="0">
                <a:solidFill>
                  <a:srgbClr val="282B6D"/>
                </a:solidFill>
                <a:latin typeface="Arial" pitchFamily="34" charset="0"/>
                <a:cs typeface="Arial" pitchFamily="34" charset="0"/>
              </a:rPr>
              <a:t>Numbers: </a:t>
            </a:r>
            <a:r>
              <a:rPr lang="en-US" sz="2700" dirty="0">
                <a:solidFill>
                  <a:srgbClr val="0E739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700" dirty="0">
                <a:solidFill>
                  <a:srgbClr val="0E739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rgbClr val="45699E"/>
                </a:solidFill>
                <a:latin typeface="Arial" pitchFamily="34" charset="0"/>
                <a:cs typeface="Arial" pitchFamily="34" charset="0"/>
              </a:rPr>
              <a:t>5-</a:t>
            </a:r>
            <a:r>
              <a:rPr lang="en-US" sz="2400" dirty="0">
                <a:solidFill>
                  <a:srgbClr val="45699E"/>
                </a:solidFill>
                <a:latin typeface="Arial" pitchFamily="34" charset="0"/>
                <a:cs typeface="Arial" pitchFamily="34" charset="0"/>
              </a:rPr>
              <a:t>digit </a:t>
            </a:r>
            <a:r>
              <a:rPr lang="en-US" sz="2400" dirty="0" smtClean="0">
                <a:solidFill>
                  <a:srgbClr val="45699E"/>
                </a:solidFill>
                <a:latin typeface="Arial" pitchFamily="34" charset="0"/>
                <a:cs typeface="Arial" pitchFamily="34" charset="0"/>
              </a:rPr>
              <a:t>extension number</a:t>
            </a:r>
            <a:endParaRPr lang="en-US" sz="2400" dirty="0">
              <a:solidFill>
                <a:srgbClr val="45699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93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Phone Orientation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Voice Mail Main Menu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09600" y="1828800"/>
            <a:ext cx="5257800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45699E"/>
                </a:solidFill>
              </a:rPr>
              <a:t>1</a:t>
            </a:r>
            <a:r>
              <a:rPr lang="en-US" sz="4000" b="1" dirty="0" smtClean="0"/>
              <a:t>  Play New Messages</a:t>
            </a:r>
          </a:p>
          <a:p>
            <a:r>
              <a:rPr lang="en-US" sz="4000" b="1" dirty="0" smtClean="0">
                <a:solidFill>
                  <a:srgbClr val="45699E"/>
                </a:solidFill>
              </a:rPr>
              <a:t>2</a:t>
            </a:r>
            <a:r>
              <a:rPr lang="en-US" sz="4000" b="1" dirty="0" smtClean="0"/>
              <a:t>  To Send a Message</a:t>
            </a:r>
          </a:p>
          <a:p>
            <a:r>
              <a:rPr lang="en-US" sz="4000" b="1" dirty="0" smtClean="0">
                <a:solidFill>
                  <a:srgbClr val="45699E"/>
                </a:solidFill>
              </a:rPr>
              <a:t>3</a:t>
            </a:r>
            <a:r>
              <a:rPr lang="en-US" sz="4000" b="1" dirty="0" smtClean="0"/>
              <a:t>  Review Old Messages</a:t>
            </a:r>
          </a:p>
          <a:p>
            <a:r>
              <a:rPr lang="en-US" sz="4000" b="1" dirty="0" smtClean="0">
                <a:solidFill>
                  <a:srgbClr val="45699E"/>
                </a:solidFill>
              </a:rPr>
              <a:t>4</a:t>
            </a:r>
            <a:r>
              <a:rPr lang="en-US" sz="4000" b="1" dirty="0" smtClean="0"/>
              <a:t>  Setup Options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19800" y="3429000"/>
            <a:ext cx="2871355" cy="289925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5699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Tips: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 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5699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*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E739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Exit </a:t>
            </a:r>
            <a:r>
              <a:rPr kumimoji="0" lang="en-US" sz="240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or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back-up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E739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 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 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5699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0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E739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 Help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E739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 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5699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##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number and spelling entry toggle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09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04800"/>
            <a:ext cx="7543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45699E"/>
                </a:solidFill>
              </a:rPr>
              <a:t>1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45699E"/>
                </a:solidFill>
              </a:rPr>
              <a:t>3</a:t>
            </a:r>
            <a:r>
              <a:rPr lang="en-US" dirty="0" smtClean="0"/>
              <a:t> During Message Review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3946880"/>
              </p:ext>
            </p:extLst>
          </p:nvPr>
        </p:nvGraphicFramePr>
        <p:xfrm>
          <a:off x="2057400" y="1905000"/>
          <a:ext cx="4937125" cy="3048000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Repeat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Save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Delete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Slow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Volume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Fast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Back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Pause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Forward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Cancel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Help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End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*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#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64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45699E"/>
                </a:solidFill>
              </a:rPr>
              <a:t>1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45699E"/>
                </a:solidFill>
              </a:rPr>
              <a:t>3</a:t>
            </a:r>
            <a:r>
              <a:rPr lang="en-US" dirty="0" smtClean="0"/>
              <a:t> After Message Review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2057400" y="1905000"/>
          <a:ext cx="4937125" cy="2971800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Repeat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Save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Delete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Reply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Forward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New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Back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Properties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Cancel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Help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New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*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#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48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5699E"/>
                </a:solidFill>
              </a:rPr>
              <a:t>2</a:t>
            </a:r>
            <a:r>
              <a:rPr lang="en-US" dirty="0" smtClean="0"/>
              <a:t> – Send a Message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4547232"/>
              </p:ext>
            </p:extLst>
          </p:nvPr>
        </p:nvGraphicFramePr>
        <p:xfrm>
          <a:off x="3657600" y="2514600"/>
          <a:ext cx="4937125" cy="3503295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Mark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urgent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Request return receipt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Mark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private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Set future delivery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Review recording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Re-record message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Add to the message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Cancel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Help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Send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699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*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5699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#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5699E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8600" y="1676400"/>
            <a:ext cx="3276600" cy="47459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82B6D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Record your Message</a:t>
            </a:r>
          </a:p>
          <a:p>
            <a:pPr marL="342900" lvl="0" indent="-342900">
              <a:spcBef>
                <a:spcPct val="20000"/>
              </a:spcBef>
              <a:buClr>
                <a:srgbClr val="282B6D"/>
              </a:buClr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Enter the extension or spell the name of the person or distribution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list followed by </a:t>
            </a:r>
            <a:r>
              <a:rPr lang="en-US" sz="2400" b="1" dirty="0">
                <a:solidFill>
                  <a:srgbClr val="45699E"/>
                </a:solidFill>
                <a:latin typeface="Arial" pitchFamily="34" charset="0"/>
                <a:cs typeface="Arial" pitchFamily="34" charset="0"/>
              </a:rPr>
              <a:t>#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82B6D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Press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5699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9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5699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to add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a name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82B6D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Press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5699E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#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to send </a:t>
            </a:r>
            <a:r>
              <a:rPr kumimoji="0" lang="en-US" sz="24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choose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from a delivery option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57600" y="1905000"/>
            <a:ext cx="2770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282B6D"/>
                </a:solidFill>
              </a:rPr>
              <a:t>Delivery Options:</a:t>
            </a:r>
            <a:endParaRPr lang="en-US" sz="2800" b="1" dirty="0">
              <a:solidFill>
                <a:srgbClr val="282B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68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5699E"/>
                </a:solidFill>
              </a:rPr>
              <a:t>4</a:t>
            </a:r>
            <a:r>
              <a:rPr lang="en-US" dirty="0" smtClean="0"/>
              <a:t> – Setup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45699E"/>
                </a:solidFill>
              </a:rPr>
              <a:t>1</a:t>
            </a:r>
            <a:r>
              <a:rPr lang="en-US" dirty="0" smtClean="0"/>
              <a:t> - </a:t>
            </a:r>
            <a:r>
              <a:rPr lang="en-US" dirty="0" smtClean="0">
                <a:solidFill>
                  <a:srgbClr val="282B6D"/>
                </a:solidFill>
              </a:rPr>
              <a:t>Greetings:</a:t>
            </a:r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45699E"/>
                </a:solidFill>
              </a:rPr>
              <a:t>1</a:t>
            </a:r>
            <a:r>
              <a:rPr lang="en-US" dirty="0" smtClean="0"/>
              <a:t> – </a:t>
            </a:r>
            <a:r>
              <a:rPr lang="en-US" b="0" dirty="0" smtClean="0"/>
              <a:t>Edit the standard greeting </a:t>
            </a:r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45699E"/>
                </a:solidFill>
              </a:rPr>
              <a:t>2</a:t>
            </a:r>
            <a:r>
              <a:rPr lang="en-US" dirty="0" smtClean="0"/>
              <a:t> – </a:t>
            </a:r>
            <a:r>
              <a:rPr lang="en-US" b="0" dirty="0" smtClean="0"/>
              <a:t>Turn on/off alternate greeting</a:t>
            </a:r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45699E"/>
                </a:solidFill>
              </a:rPr>
              <a:t>3</a:t>
            </a:r>
            <a:r>
              <a:rPr lang="en-US" dirty="0" smtClean="0"/>
              <a:t> – </a:t>
            </a:r>
            <a:r>
              <a:rPr lang="en-US" b="0" dirty="0" smtClean="0"/>
              <a:t>Edit other greetings</a:t>
            </a:r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45699E"/>
                </a:solidFill>
              </a:rPr>
              <a:t>4 </a:t>
            </a:r>
            <a:r>
              <a:rPr lang="en-US" dirty="0" smtClean="0"/>
              <a:t>– </a:t>
            </a:r>
            <a:r>
              <a:rPr lang="en-US" b="0" dirty="0" smtClean="0"/>
              <a:t>Play all greetings</a:t>
            </a:r>
          </a:p>
          <a:p>
            <a:endParaRPr lang="en-US" sz="1800" i="1" dirty="0" smtClean="0"/>
          </a:p>
          <a:p>
            <a:r>
              <a:rPr lang="en-US" dirty="0" smtClean="0">
                <a:solidFill>
                  <a:srgbClr val="45699E"/>
                </a:solidFill>
              </a:rPr>
              <a:t>2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rgbClr val="282B6D"/>
                </a:solidFill>
              </a:rPr>
              <a:t>Message Settings: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	</a:t>
            </a:r>
            <a:r>
              <a:rPr lang="en-US" dirty="0" smtClean="0">
                <a:solidFill>
                  <a:srgbClr val="45699E"/>
                </a:solidFill>
              </a:rPr>
              <a:t>1 </a:t>
            </a:r>
            <a:r>
              <a:rPr lang="en-US" dirty="0" smtClean="0"/>
              <a:t>– </a:t>
            </a:r>
            <a:r>
              <a:rPr lang="en-US" b="0" dirty="0" smtClean="0"/>
              <a:t>Message notification</a:t>
            </a:r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45699E"/>
                </a:solidFill>
              </a:rPr>
              <a:t>3</a:t>
            </a:r>
            <a:r>
              <a:rPr lang="en-US" dirty="0" smtClean="0"/>
              <a:t> – </a:t>
            </a:r>
            <a:r>
              <a:rPr lang="en-US" b="0" dirty="0" smtClean="0"/>
              <a:t>Menu style</a:t>
            </a:r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45699E"/>
                </a:solidFill>
              </a:rPr>
              <a:t>4 </a:t>
            </a:r>
            <a:r>
              <a:rPr lang="en-US" dirty="0" smtClean="0"/>
              <a:t>– </a:t>
            </a:r>
            <a:r>
              <a:rPr lang="en-US" b="0" dirty="0" smtClean="0"/>
              <a:t>Private lists</a:t>
            </a:r>
          </a:p>
          <a:p>
            <a:r>
              <a:rPr lang="en-US" i="1" dirty="0" smtClean="0"/>
              <a:t> </a:t>
            </a:r>
            <a:endParaRPr lang="en-US" sz="1600" i="1" dirty="0" smtClean="0"/>
          </a:p>
          <a:p>
            <a:r>
              <a:rPr lang="en-US" dirty="0" smtClean="0">
                <a:solidFill>
                  <a:srgbClr val="45699E"/>
                </a:solidFill>
              </a:rPr>
              <a:t>3</a:t>
            </a:r>
            <a:r>
              <a:rPr lang="en-US" dirty="0" smtClean="0"/>
              <a:t> – </a:t>
            </a:r>
            <a:r>
              <a:rPr lang="en-US" dirty="0" smtClean="0">
                <a:solidFill>
                  <a:srgbClr val="282B6D"/>
                </a:solidFill>
              </a:rPr>
              <a:t>Personal Settings:</a:t>
            </a:r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45699E"/>
                </a:solidFill>
              </a:rPr>
              <a:t>1</a:t>
            </a:r>
            <a:r>
              <a:rPr lang="en-US" dirty="0" smtClean="0"/>
              <a:t> – </a:t>
            </a:r>
            <a:r>
              <a:rPr lang="en-US" b="0" dirty="0" smtClean="0"/>
              <a:t>PIN</a:t>
            </a:r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45699E"/>
                </a:solidFill>
              </a:rPr>
              <a:t>2 </a:t>
            </a:r>
            <a:r>
              <a:rPr lang="en-US" dirty="0" smtClean="0"/>
              <a:t>– </a:t>
            </a:r>
            <a:r>
              <a:rPr lang="en-US" b="0" dirty="0"/>
              <a:t>R</a:t>
            </a:r>
            <a:r>
              <a:rPr lang="en-US" b="0" dirty="0" smtClean="0"/>
              <a:t>ecorded name</a:t>
            </a:r>
          </a:p>
          <a:p>
            <a:r>
              <a:rPr lang="en-US" dirty="0" smtClean="0"/>
              <a:t>	</a:t>
            </a:r>
            <a:r>
              <a:rPr lang="en-US" dirty="0" smtClean="0">
                <a:solidFill>
                  <a:srgbClr val="45699E"/>
                </a:solidFill>
              </a:rPr>
              <a:t>3</a:t>
            </a:r>
            <a:r>
              <a:rPr lang="en-US" dirty="0" smtClean="0"/>
              <a:t> – </a:t>
            </a:r>
            <a:r>
              <a:rPr lang="en-US" b="0" dirty="0"/>
              <a:t>D</a:t>
            </a:r>
            <a:r>
              <a:rPr lang="en-US" b="0" dirty="0" smtClean="0"/>
              <a:t>irectory listing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60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371600" y="6356350"/>
            <a:ext cx="6400800" cy="365125"/>
          </a:xfrm>
        </p:spPr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995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Phone Orientation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600200"/>
            <a:ext cx="4495800" cy="4431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Call Handling Features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Placing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place a call:</a:t>
            </a:r>
          </a:p>
          <a:p>
            <a:pPr lvl="1"/>
            <a:r>
              <a:rPr lang="en-US" dirty="0" smtClean="0"/>
              <a:t>Lift the handset </a:t>
            </a:r>
            <a:r>
              <a:rPr lang="en-US" i="1" u="sng" dirty="0" smtClean="0"/>
              <a:t>or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Speaker</a:t>
            </a:r>
            <a:r>
              <a:rPr lang="en-US" dirty="0" smtClean="0"/>
              <a:t> button </a:t>
            </a:r>
            <a:r>
              <a:rPr lang="en-US" i="1" u="sng" dirty="0" smtClean="0"/>
              <a:t>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Headset</a:t>
            </a:r>
            <a:r>
              <a:rPr lang="en-US" dirty="0" smtClean="0"/>
              <a:t> button </a:t>
            </a:r>
            <a:r>
              <a:rPr lang="en-US" i="1" u="sng" dirty="0" smtClean="0"/>
              <a:t>or</a:t>
            </a:r>
            <a:br>
              <a:rPr lang="en-US" i="1" u="sng" dirty="0" smtClean="0"/>
            </a:br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New Call </a:t>
            </a:r>
            <a:r>
              <a:rPr lang="en-US" dirty="0" err="1" smtClean="0"/>
              <a:t>softkey</a:t>
            </a:r>
            <a:r>
              <a:rPr lang="en-US" dirty="0"/>
              <a:t> </a:t>
            </a:r>
            <a:r>
              <a:rPr lang="en-US" dirty="0" smtClean="0"/>
              <a:t>or</a:t>
            </a:r>
            <a:br>
              <a:rPr lang="en-US" dirty="0" smtClean="0"/>
            </a:br>
            <a:r>
              <a:rPr lang="en-US" dirty="0" smtClean="0"/>
              <a:t>Press a line button</a:t>
            </a:r>
          </a:p>
          <a:p>
            <a:pPr lvl="1"/>
            <a:r>
              <a:rPr lang="en-US" dirty="0" smtClean="0"/>
              <a:t>Dial the number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Dialing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24800" cy="4978559"/>
          </a:xfrm>
        </p:spPr>
        <p:txBody>
          <a:bodyPr>
            <a:normAutofit/>
          </a:bodyPr>
          <a:lstStyle/>
          <a:p>
            <a:r>
              <a:rPr lang="en-US" dirty="0" smtClean="0"/>
              <a:t>To call an extension number: </a:t>
            </a:r>
          </a:p>
          <a:p>
            <a:pPr lvl="1"/>
            <a:r>
              <a:rPr lang="en-US" dirty="0" smtClean="0"/>
              <a:t>Dial the </a:t>
            </a:r>
            <a:r>
              <a:rPr lang="en-US" b="1" dirty="0" smtClean="0">
                <a:solidFill>
                  <a:srgbClr val="45699E"/>
                </a:solidFill>
              </a:rPr>
              <a:t>5</a:t>
            </a:r>
            <a:r>
              <a:rPr lang="en-US" dirty="0" smtClean="0"/>
              <a:t>-digit extension number</a:t>
            </a:r>
          </a:p>
          <a:p>
            <a:r>
              <a:rPr lang="en-US" dirty="0" smtClean="0"/>
              <a:t> </a:t>
            </a:r>
            <a:endParaRPr lang="en-US" sz="2200" dirty="0" smtClean="0"/>
          </a:p>
          <a:p>
            <a:r>
              <a:rPr lang="en-US" dirty="0" smtClean="0"/>
              <a:t>To call an external telephone number:</a:t>
            </a:r>
          </a:p>
          <a:p>
            <a:pPr lvl="1"/>
            <a:r>
              <a:rPr lang="en-US" dirty="0" smtClean="0"/>
              <a:t>Dial </a:t>
            </a:r>
            <a:r>
              <a:rPr lang="en-US" b="1" dirty="0" smtClean="0">
                <a:solidFill>
                  <a:srgbClr val="45699E"/>
                </a:solidFill>
              </a:rPr>
              <a:t>9</a:t>
            </a:r>
            <a:r>
              <a:rPr lang="en-US" dirty="0" smtClean="0"/>
              <a:t> + </a:t>
            </a:r>
            <a:r>
              <a:rPr lang="en-US" b="1" dirty="0" smtClean="0">
                <a:solidFill>
                  <a:srgbClr val="45699E"/>
                </a:solidFill>
              </a:rPr>
              <a:t>1</a:t>
            </a:r>
            <a:r>
              <a:rPr lang="en-US" dirty="0" smtClean="0"/>
              <a:t> + telephone number</a:t>
            </a:r>
          </a:p>
          <a:p>
            <a:r>
              <a:rPr lang="en-US" dirty="0" smtClean="0"/>
              <a:t> </a:t>
            </a:r>
            <a:endParaRPr lang="en-US" sz="2200" dirty="0" smtClean="0"/>
          </a:p>
          <a:p>
            <a:r>
              <a:rPr lang="en-US" dirty="0" smtClean="0"/>
              <a:t>To call Emergency Services:</a:t>
            </a:r>
          </a:p>
          <a:p>
            <a:pPr lvl="1"/>
            <a:r>
              <a:rPr lang="en-US" dirty="0" smtClean="0"/>
              <a:t>Dial </a:t>
            </a:r>
            <a:r>
              <a:rPr lang="en-US" b="1" dirty="0" smtClean="0">
                <a:solidFill>
                  <a:srgbClr val="45699E"/>
                </a:solidFill>
              </a:rPr>
              <a:t>911</a:t>
            </a:r>
            <a:r>
              <a:rPr lang="en-US" dirty="0" smtClean="0"/>
              <a:t> </a:t>
            </a:r>
            <a:r>
              <a:rPr lang="en-US" i="1" u="sng" dirty="0" smtClean="0"/>
              <a:t>or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rgbClr val="45699E"/>
                </a:solidFill>
              </a:rPr>
              <a:t>9</a:t>
            </a:r>
            <a:r>
              <a:rPr lang="en-US" dirty="0" smtClean="0"/>
              <a:t> + </a:t>
            </a:r>
            <a:r>
              <a:rPr lang="en-US" b="1" dirty="0" smtClean="0">
                <a:solidFill>
                  <a:srgbClr val="45699E"/>
                </a:solidFill>
              </a:rPr>
              <a:t>911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276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Answering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answer an incoming call:</a:t>
            </a:r>
          </a:p>
          <a:p>
            <a:pPr lvl="1"/>
            <a:r>
              <a:rPr lang="en-US" dirty="0" smtClean="0"/>
              <a:t>Lift the handset </a:t>
            </a:r>
            <a:r>
              <a:rPr lang="en-US" i="1" u="sng" dirty="0" smtClean="0"/>
              <a:t>or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Speaker</a:t>
            </a:r>
            <a:r>
              <a:rPr lang="en-US" dirty="0" smtClean="0"/>
              <a:t> button </a:t>
            </a:r>
            <a:r>
              <a:rPr lang="en-US" i="1" u="sng" dirty="0" smtClean="0"/>
              <a:t>or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Headset</a:t>
            </a:r>
            <a:r>
              <a:rPr lang="en-US" dirty="0" smtClean="0"/>
              <a:t> button </a:t>
            </a:r>
            <a:r>
              <a:rPr lang="en-US" i="1" u="sng" dirty="0" smtClean="0"/>
              <a:t>or</a:t>
            </a:r>
            <a:br>
              <a:rPr lang="en-US" i="1" u="sng" dirty="0" smtClean="0"/>
            </a:br>
            <a:r>
              <a:rPr lang="en-US" dirty="0" smtClean="0"/>
              <a:t>Press the </a:t>
            </a:r>
            <a:r>
              <a:rPr lang="en-US" b="1" dirty="0" smtClean="0">
                <a:solidFill>
                  <a:srgbClr val="45699E"/>
                </a:solidFill>
              </a:rPr>
              <a:t>Answer</a:t>
            </a:r>
            <a:r>
              <a:rPr lang="en-US" dirty="0" smtClean="0"/>
              <a:t> </a:t>
            </a:r>
            <a:r>
              <a:rPr lang="en-US" dirty="0" err="1" smtClean="0"/>
              <a:t>softkey</a:t>
            </a:r>
            <a:r>
              <a:rPr lang="en-US" dirty="0"/>
              <a:t> </a:t>
            </a:r>
            <a:r>
              <a:rPr lang="en-US" i="1" u="sng" dirty="0"/>
              <a:t>or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Press the flashing amber line </a:t>
            </a:r>
            <a:r>
              <a:rPr lang="en-US" dirty="0" smtClean="0"/>
              <a:t>button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2003-2015, MAESTRI CONSULTANTS, INC. ALL RIGHTS RESERVED WORLDWIDE.   Licensed to Boston Public Schools for internal distribution only.  External distribution is strictly prohibited.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</TotalTime>
  <Words>2319</Words>
  <Application>Microsoft Office PowerPoint</Application>
  <PresentationFormat>On-screen Show (4:3)</PresentationFormat>
  <Paragraphs>350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Arial</vt:lpstr>
      <vt:lpstr>Calibri</vt:lpstr>
      <vt:lpstr>Times New Roman</vt:lpstr>
      <vt:lpstr>Office Theme</vt:lpstr>
      <vt:lpstr>Cisco 7841 End User Training</vt:lpstr>
      <vt:lpstr>Welcome</vt:lpstr>
      <vt:lpstr>Cisco 7841 IP Phone</vt:lpstr>
      <vt:lpstr>PowerPoint Presentation</vt:lpstr>
      <vt:lpstr>Phone Orientation</vt:lpstr>
      <vt:lpstr>PowerPoint Presentation</vt:lpstr>
      <vt:lpstr>Placing Calls</vt:lpstr>
      <vt:lpstr>Dialing</vt:lpstr>
      <vt:lpstr>Answering Calls</vt:lpstr>
      <vt:lpstr>Phone Screen  and Call Icons</vt:lpstr>
      <vt:lpstr>Call States</vt:lpstr>
      <vt:lpstr>Call Hold</vt:lpstr>
      <vt:lpstr>Placing a Second Call</vt:lpstr>
      <vt:lpstr>Answering a Second Call</vt:lpstr>
      <vt:lpstr>Managing Multiple Calls</vt:lpstr>
      <vt:lpstr>Ending Calls</vt:lpstr>
      <vt:lpstr>Shared Line Appearances</vt:lpstr>
      <vt:lpstr>Redial</vt:lpstr>
      <vt:lpstr>Speed Dial</vt:lpstr>
      <vt:lpstr>Call Transfer</vt:lpstr>
      <vt:lpstr>Call Transfer</vt:lpstr>
      <vt:lpstr>Direct Call Transfer</vt:lpstr>
      <vt:lpstr>Call Transfer to Voice Mail</vt:lpstr>
      <vt:lpstr>Conference Calling – Ad Hoc</vt:lpstr>
      <vt:lpstr>Conference Calling – Ad Hoc</vt:lpstr>
      <vt:lpstr>Conference Calling – List</vt:lpstr>
      <vt:lpstr>Call Forwarding</vt:lpstr>
      <vt:lpstr>Call Forwarding</vt:lpstr>
      <vt:lpstr>Call Divert</vt:lpstr>
      <vt:lpstr>Do Not Disturb</vt:lpstr>
      <vt:lpstr>Call PickUp*</vt:lpstr>
      <vt:lpstr>Call Park</vt:lpstr>
      <vt:lpstr>Extension Mobility</vt:lpstr>
      <vt:lpstr>Self Care Portal</vt:lpstr>
      <vt:lpstr>PowerPoint Presentation</vt:lpstr>
      <vt:lpstr>PowerPoint Presentation</vt:lpstr>
      <vt:lpstr>Calling Voice Mail</vt:lpstr>
      <vt:lpstr>Voice Mail Enrollment</vt:lpstr>
      <vt:lpstr>Calling Voice Mail</vt:lpstr>
      <vt:lpstr>Voice Mail Main Menu</vt:lpstr>
      <vt:lpstr>1 or 3 During Message Review</vt:lpstr>
      <vt:lpstr>1 or 3 After Message Review</vt:lpstr>
      <vt:lpstr>2 – Send a Message</vt:lpstr>
      <vt:lpstr>4 – Setup Options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Cruthird, Tracey</cp:lastModifiedBy>
  <cp:revision>123</cp:revision>
  <dcterms:created xsi:type="dcterms:W3CDTF">2012-09-25T00:35:56Z</dcterms:created>
  <dcterms:modified xsi:type="dcterms:W3CDTF">2015-09-01T14:14:06Z</dcterms:modified>
</cp:coreProperties>
</file>